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9" r:id="rId2"/>
    <p:sldId id="263" r:id="rId3"/>
    <p:sldId id="267" r:id="rId4"/>
    <p:sldId id="268" r:id="rId5"/>
    <p:sldId id="269" r:id="rId6"/>
    <p:sldId id="270" r:id="rId7"/>
    <p:sldId id="264" r:id="rId8"/>
    <p:sldId id="271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9" autoAdjust="0"/>
    <p:restoredTop sz="87547" autoAdjust="0"/>
  </p:normalViewPr>
  <p:slideViewPr>
    <p:cSldViewPr snapToGrid="0" snapToObjects="1">
      <p:cViewPr varScale="1">
        <p:scale>
          <a:sx n="76" d="100"/>
          <a:sy n="76" d="100"/>
        </p:scale>
        <p:origin x="917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9FBEF-8A6A-49D5-A995-1EC7F957FCED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C0BF2D-E965-4CD5-8B6F-D31A4915B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76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0BF2D-E965-4CD5-8B6F-D31A4915B0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64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7000" b="0" i="0">
                <a:solidFill>
                  <a:schemeClr val="bg1"/>
                </a:solidFill>
                <a:latin typeface="Tungsten Medium" charset="0"/>
                <a:ea typeface="Tungsten Medium" charset="0"/>
                <a:cs typeface="Tungsten Medium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954157"/>
          </a:xfrm>
        </p:spPr>
        <p:txBody>
          <a:bodyPr/>
          <a:lstStyle>
            <a:lvl1pPr marL="0" indent="0" algn="ctr">
              <a:buNone/>
              <a:defRPr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2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6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1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7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6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6288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46678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4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301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569880"/>
            <a:ext cx="2844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2867-4B84-3044-819A-BDD5809F0F3B}" type="datetimeFigureOut">
              <a:rPr lang="en-US" smtClean="0"/>
              <a:pPr/>
              <a:t>4/29/2019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569880"/>
            <a:ext cx="3860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569880"/>
            <a:ext cx="28448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5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6000" b="0" i="0" kern="1200" spc="100" baseline="0">
          <a:solidFill>
            <a:schemeClr val="tx1"/>
          </a:solidFill>
          <a:latin typeface="Tungsten Medium" charset="0"/>
          <a:ea typeface="Tungsten Medium" charset="0"/>
          <a:cs typeface="Tungsten Medium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049" y="1240972"/>
            <a:ext cx="11765902" cy="2359480"/>
          </a:xfrm>
        </p:spPr>
        <p:txBody>
          <a:bodyPr>
            <a:normAutofit fontScale="90000"/>
          </a:bodyPr>
          <a:lstStyle/>
          <a:p>
            <a:r>
              <a:rPr lang="en-US" dirty="0"/>
              <a:t>Morphological Image Processing to reduce Bad Textures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8931" y="3636607"/>
            <a:ext cx="3187959" cy="499187"/>
          </a:xfrm>
        </p:spPr>
        <p:txBody>
          <a:bodyPr>
            <a:normAutofit/>
          </a:bodyPr>
          <a:lstStyle/>
          <a:p>
            <a:r>
              <a:rPr lang="en-US" sz="1600" dirty="0"/>
              <a:t>by </a:t>
            </a:r>
            <a:r>
              <a:rPr lang="en-US" sz="1800" dirty="0"/>
              <a:t>Raghav Hari Krishna V 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65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14623-00F5-41B7-9107-E071EA9E3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0D318-A536-496A-B987-9F62152AF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891050" cy="43016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reduce “bad textures” in images to increase the value of features needed for training neural networks.</a:t>
            </a:r>
          </a:p>
          <a:p>
            <a:r>
              <a:rPr lang="en-US" dirty="0"/>
              <a:t>What are bad textures?</a:t>
            </a:r>
          </a:p>
          <a:p>
            <a:pPr lvl="1"/>
            <a:r>
              <a:rPr lang="en-US" dirty="0"/>
              <a:t>Textures which do not contribute/negatively contributes to training. </a:t>
            </a:r>
            <a:br>
              <a:rPr lang="en-US" dirty="0"/>
            </a:br>
            <a:r>
              <a:rPr lang="en-US" dirty="0"/>
              <a:t>E.g. Stone Noise 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4E865-1573-4EFE-8EB2-2A17057B1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220" y="1247171"/>
            <a:ext cx="2824841" cy="45241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773A5C-3E1D-4E96-BD6F-0C714FB5F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061" y="1247169"/>
            <a:ext cx="2824841" cy="452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6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F6D9C-65CE-4873-A9B3-BF487EEE4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2A62E-7ED6-45FB-BBB3-7D8C11831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Morphology – used to remove noise</a:t>
            </a:r>
          </a:p>
          <a:p>
            <a:r>
              <a:rPr lang="en-US" dirty="0"/>
              <a:t>Opening – Erosion followed by dilation</a:t>
            </a:r>
          </a:p>
          <a:p>
            <a:r>
              <a:rPr lang="en-US" dirty="0"/>
              <a:t>Closing – Dilation followed by Erosion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Extraction – Obtaining the outline of the image</a:t>
            </a:r>
          </a:p>
          <a:p>
            <a:r>
              <a:rPr lang="en-US" dirty="0"/>
              <a:t>Boundary extraction </a:t>
            </a:r>
          </a:p>
          <a:p>
            <a:pPr lvl="1"/>
            <a:r>
              <a:rPr lang="en-US" dirty="0"/>
              <a:t>Subtract image from eroded image</a:t>
            </a:r>
          </a:p>
          <a:p>
            <a:r>
              <a:rPr lang="en-US" dirty="0"/>
              <a:t>Morphological Extraction </a:t>
            </a:r>
          </a:p>
          <a:p>
            <a:pPr lvl="1"/>
            <a:r>
              <a:rPr lang="en-US" dirty="0"/>
              <a:t>Difference between eroded and dilated image</a:t>
            </a:r>
          </a:p>
        </p:txBody>
      </p:sp>
    </p:spTree>
    <p:extLst>
      <p:ext uri="{BB962C8B-B14F-4D97-AF65-F5344CB8AC3E}">
        <p14:creationId xmlns:p14="http://schemas.microsoft.com/office/powerpoint/2010/main" val="319322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8BD43-0191-4300-8BDD-E124EB30D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Attempts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93C0D-614E-4356-B46F-9AE2BE1DB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Masking</a:t>
            </a:r>
          </a:p>
          <a:p>
            <a:pPr lvl="1"/>
            <a:r>
              <a:rPr lang="en-US" dirty="0"/>
              <a:t>Mask the entire image and then perform morphology. </a:t>
            </a:r>
          </a:p>
          <a:p>
            <a:pPr lvl="2"/>
            <a:r>
              <a:rPr lang="en-US" dirty="0"/>
              <a:t>Results were mediocre at best. </a:t>
            </a:r>
          </a:p>
          <a:p>
            <a:pPr lvl="2"/>
            <a:r>
              <a:rPr lang="en-US" dirty="0"/>
              <a:t>Custom erosion and dilation function took too long (5s vs 0.2s / image)</a:t>
            </a:r>
          </a:p>
          <a:p>
            <a:pPr lvl="2"/>
            <a:r>
              <a:rPr lang="en-US" dirty="0"/>
              <a:t>Hacky solutions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loss in features and pixel data. (especially when working with color)</a:t>
            </a:r>
          </a:p>
          <a:p>
            <a:pPr lvl="2"/>
            <a:r>
              <a:rPr lang="en-US" dirty="0"/>
              <a:t>Precise outline masks could work – But would require mask for each image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1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39D3F-1F0B-4F41-A781-4640E7454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Morphology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EF690-6021-45C2-8F22-671C5D593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7197" y="924448"/>
            <a:ext cx="2560535" cy="516420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Combinations tested</a:t>
            </a:r>
          </a:p>
          <a:p>
            <a:r>
              <a:rPr lang="en-US" dirty="0"/>
              <a:t>C</a:t>
            </a:r>
          </a:p>
          <a:p>
            <a:r>
              <a:rPr lang="en-US" b="1" dirty="0"/>
              <a:t>CO</a:t>
            </a:r>
          </a:p>
          <a:p>
            <a:r>
              <a:rPr lang="en-US" dirty="0"/>
              <a:t>COO</a:t>
            </a:r>
          </a:p>
          <a:p>
            <a:r>
              <a:rPr lang="en-US" dirty="0"/>
              <a:t>O</a:t>
            </a:r>
          </a:p>
          <a:p>
            <a:r>
              <a:rPr lang="en-US" dirty="0"/>
              <a:t>OC</a:t>
            </a:r>
          </a:p>
          <a:p>
            <a:r>
              <a:rPr lang="en-US" dirty="0"/>
              <a:t>OCC</a:t>
            </a:r>
          </a:p>
          <a:p>
            <a:r>
              <a:rPr lang="en-US" dirty="0"/>
              <a:t>OCO</a:t>
            </a:r>
          </a:p>
          <a:p>
            <a:r>
              <a:rPr lang="en-US" dirty="0"/>
              <a:t>OCOC</a:t>
            </a:r>
          </a:p>
          <a:p>
            <a:r>
              <a:rPr lang="en-US" dirty="0"/>
              <a:t>OOC</a:t>
            </a:r>
          </a:p>
          <a:p>
            <a:r>
              <a:rPr lang="en-US" dirty="0"/>
              <a:t>OOCC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10C75-0374-4FEC-B931-35B04F42C093}"/>
              </a:ext>
            </a:extLst>
          </p:cNvPr>
          <p:cNvSpPr txBox="1"/>
          <p:nvPr/>
        </p:nvSpPr>
        <p:spPr>
          <a:xfrm>
            <a:off x="609600" y="1244391"/>
            <a:ext cx="85444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Closing</a:t>
            </a:r>
            <a:r>
              <a:rPr lang="en-US" dirty="0" err="1">
                <a:sym typeface="Wingdings" panose="05000000000000000000" pitchFamily="2" charset="2"/>
              </a:rPr>
              <a:t></a:t>
            </a:r>
            <a:r>
              <a:rPr lang="en-US" dirty="0" err="1"/>
              <a:t>Opening</a:t>
            </a:r>
            <a:r>
              <a:rPr lang="en-US" dirty="0"/>
              <a:t> works best. (very, very subtle differences b/w most.)</a:t>
            </a:r>
          </a:p>
          <a:p>
            <a:pPr marL="285750" indent="-285750">
              <a:buFontTx/>
              <a:buChar char="-"/>
            </a:pPr>
            <a:r>
              <a:rPr lang="en-US" dirty="0"/>
              <a:t>Kernel Size 7.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Boundary extraction (image ~ eroded image)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Pros: 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Gave stark outlines.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Better internal features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Thinner and fainter images than </a:t>
            </a:r>
            <a:r>
              <a:rPr lang="en-US" dirty="0" err="1"/>
              <a:t>Morphex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b="1" dirty="0"/>
              <a:t>Morphology extraction</a:t>
            </a:r>
            <a:r>
              <a:rPr lang="en-US" dirty="0"/>
              <a:t> (eroded ~ dilated)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Pros: 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Much thicker outlines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Brighter features (depth!?)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Noise became artifacts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11 images * 3 outputs each *10 combinations = 330 images to compare!</a:t>
            </a:r>
          </a:p>
        </p:txBody>
      </p:sp>
    </p:spTree>
    <p:extLst>
      <p:ext uri="{BB962C8B-B14F-4D97-AF65-F5344CB8AC3E}">
        <p14:creationId xmlns:p14="http://schemas.microsoft.com/office/powerpoint/2010/main" val="1785399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B0B0A-A018-4E6D-9DB3-239684D78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Boundary </a:t>
            </a:r>
            <a:r>
              <a:rPr lang="en-US" dirty="0">
                <a:sym typeface="Wingdings" panose="05000000000000000000" pitchFamily="2" charset="2"/>
              </a:rPr>
              <a:t></a:t>
            </a:r>
            <a:r>
              <a:rPr lang="en-US" dirty="0"/>
              <a:t> CO{7}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MorphEx</a:t>
            </a:r>
            <a:r>
              <a:rPr lang="en-US" dirty="0"/>
              <a:t>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26FC704-E8E6-492C-9DF7-25FABB46B3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1818" y="1403478"/>
            <a:ext cx="3231871" cy="517600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5D8215-500E-4026-A1F1-2F48F5544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1026" y="1403481"/>
            <a:ext cx="3231871" cy="5176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72199F-AC3E-4756-8724-D85753ECE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" y="1403481"/>
            <a:ext cx="3231871" cy="517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08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C2C1-FF57-4F0D-A2B6-CFD5C77A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1BF0F-790E-4BCD-904E-B48F9E1E6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600201"/>
            <a:ext cx="11287649" cy="4983161"/>
          </a:xfrm>
        </p:spPr>
        <p:txBody>
          <a:bodyPr>
            <a:normAutofit/>
          </a:bodyPr>
          <a:lstStyle/>
          <a:p>
            <a:r>
              <a:rPr lang="en-US" dirty="0"/>
              <a:t>Stone Noise reduced significantly when closed before opening. </a:t>
            </a:r>
          </a:p>
          <a:p>
            <a:pPr lvl="1"/>
            <a:r>
              <a:rPr lang="en-US" dirty="0"/>
              <a:t>Remove noise </a:t>
            </a:r>
            <a:r>
              <a:rPr lang="en-US" dirty="0">
                <a:sym typeface="Wingdings" panose="05000000000000000000" pitchFamily="2" charset="2"/>
              </a:rPr>
              <a:t> amplify noise  remove noise</a:t>
            </a:r>
          </a:p>
          <a:p>
            <a:r>
              <a:rPr lang="en-US" dirty="0">
                <a:sym typeface="Wingdings" panose="05000000000000000000" pitchFamily="2" charset="2"/>
              </a:rPr>
              <a:t>Stacking opening and closing does not help beyond 3 operations. Features lost. 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Color image better than binary image for processing (!)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79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C2C1-FF57-4F0D-A2B6-CFD5C77A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						vs 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1BF0F-790E-4BCD-904E-B48F9E1E6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1"/>
            <a:ext cx="5486400" cy="4983161"/>
          </a:xfrm>
        </p:spPr>
        <p:txBody>
          <a:bodyPr>
            <a:normAutofit/>
          </a:bodyPr>
          <a:lstStyle/>
          <a:p>
            <a:r>
              <a:rPr lang="en-US" dirty="0"/>
              <a:t>Study and </a:t>
            </a:r>
            <a:r>
              <a:rPr lang="en-US" dirty="0" err="1"/>
              <a:t>analyse</a:t>
            </a:r>
            <a:r>
              <a:rPr lang="en-US" dirty="0"/>
              <a:t> morphology.</a:t>
            </a:r>
          </a:p>
          <a:p>
            <a:endParaRPr lang="en-US" dirty="0"/>
          </a:p>
          <a:p>
            <a:r>
              <a:rPr lang="en-US" dirty="0"/>
              <a:t>Fast for batch processing.</a:t>
            </a:r>
          </a:p>
          <a:p>
            <a:endParaRPr lang="en-US" dirty="0"/>
          </a:p>
          <a:p>
            <a:r>
              <a:rPr lang="en-US" dirty="0"/>
              <a:t>Maintain features for training. 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8ECCD3-E7F3-4A0D-9925-4799CD3B2AA3}"/>
              </a:ext>
            </a:extLst>
          </p:cNvPr>
          <p:cNvSpPr txBox="1">
            <a:spLocks/>
          </p:cNvSpPr>
          <p:nvPr/>
        </p:nvSpPr>
        <p:spPr>
          <a:xfrm>
            <a:off x="6096000" y="1600201"/>
            <a:ext cx="5580185" cy="4983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 </a:t>
            </a:r>
            <a:r>
              <a:rPr lang="en-US" dirty="0"/>
              <a:t>+ </a:t>
            </a:r>
            <a:r>
              <a:rPr lang="en-US" dirty="0" err="1"/>
              <a:t>Morphex</a:t>
            </a:r>
            <a:r>
              <a:rPr lang="en-US" dirty="0"/>
              <a:t> works best.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9 sec to write 330 images.</a:t>
            </a:r>
          </a:p>
          <a:p>
            <a:endParaRPr lang="en-US" dirty="0"/>
          </a:p>
          <a:p>
            <a:r>
              <a:rPr lang="en-US" dirty="0" err="1"/>
              <a:t>Morphex</a:t>
            </a:r>
            <a:r>
              <a:rPr lang="en-US" dirty="0"/>
              <a:t> images amplify outlines while significantly reducing bad textures.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005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032742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AMU Palette">
      <a:dk1>
        <a:srgbClr val="332C2C"/>
      </a:dk1>
      <a:lt1>
        <a:sysClr val="window" lastClr="FFFFFF"/>
      </a:lt1>
      <a:dk2>
        <a:srgbClr val="565252"/>
      </a:dk2>
      <a:lt2>
        <a:srgbClr val="D9D9D9"/>
      </a:lt2>
      <a:accent1>
        <a:srgbClr val="500000"/>
      </a:accent1>
      <a:accent2>
        <a:srgbClr val="1D3362"/>
      </a:accent2>
      <a:accent3>
        <a:srgbClr val="FFFFFF"/>
      </a:accent3>
      <a:accent4>
        <a:srgbClr val="D0D0D0"/>
      </a:accent4>
      <a:accent5>
        <a:srgbClr val="444040"/>
      </a:accent5>
      <a:accent6>
        <a:srgbClr val="000000"/>
      </a:accent6>
      <a:hlink>
        <a:srgbClr val="500000"/>
      </a:hlink>
      <a:folHlink>
        <a:srgbClr val="B0AF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342</Words>
  <Application>Microsoft Office PowerPoint</Application>
  <PresentationFormat>Widescreen</PresentationFormat>
  <Paragraphs>75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Georgia</vt:lpstr>
      <vt:lpstr>Tungsten Medium</vt:lpstr>
      <vt:lpstr>Wingdings</vt:lpstr>
      <vt:lpstr>Office Theme</vt:lpstr>
      <vt:lpstr>Morphological Image Processing to reduce Bad Textures</vt:lpstr>
      <vt:lpstr>Problem Statement</vt:lpstr>
      <vt:lpstr>Methods</vt:lpstr>
      <vt:lpstr>Attempts</vt:lpstr>
      <vt:lpstr>Simple Morphology </vt:lpstr>
      <vt:lpstr>Boundary  CO{7}  MorphEx </vt:lpstr>
      <vt:lpstr>Results</vt:lpstr>
      <vt:lpstr>Goals       vs Achievements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Morphological Image Processing to reduce Bad Textures</dc:title>
  <dc:creator>VS Raghav Hari Krishna</dc:creator>
  <cp:lastModifiedBy>VS Raghav Hari Krishna</cp:lastModifiedBy>
  <cp:revision>8</cp:revision>
  <dcterms:created xsi:type="dcterms:W3CDTF">2019-04-29T05:30:29Z</dcterms:created>
  <dcterms:modified xsi:type="dcterms:W3CDTF">2019-04-29T16:07:36Z</dcterms:modified>
</cp:coreProperties>
</file>